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2"/>
  </p:notesMasterIdLst>
  <p:sldIdLst>
    <p:sldId id="376" r:id="rId6"/>
    <p:sldId id="345" r:id="rId7"/>
    <p:sldId id="366" r:id="rId8"/>
    <p:sldId id="346" r:id="rId9"/>
    <p:sldId id="355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7" r:id="rId19"/>
    <p:sldId id="378" r:id="rId20"/>
    <p:sldId id="367" r:id="rId2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1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2591" autoAdjust="0"/>
  </p:normalViewPr>
  <p:slideViewPr>
    <p:cSldViewPr snapToGrid="0">
      <p:cViewPr varScale="1">
        <p:scale>
          <a:sx n="82" d="100"/>
          <a:sy n="82" d="100"/>
        </p:scale>
        <p:origin x="-61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FAC170C-7554-497D-86C4-5E6B22619EE5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4A77995-C337-4412-BD0B-CA3F77B9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Remind</a:t>
            </a:r>
            <a:r>
              <a:rPr lang="en-US" baseline="0" smtClean="0"/>
              <a:t> students about constant multiples and sums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DB30F-C7B8-44CD-B859-5B727D581C7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from text, p723</a:t>
            </a:r>
          </a:p>
          <a:p>
            <a:endParaRPr lang="en-US" dirty="0" smtClean="0"/>
          </a:p>
          <a:p>
            <a:r>
              <a:rPr lang="en-US" dirty="0" smtClean="0"/>
              <a:t>Less than</a:t>
            </a:r>
            <a:r>
              <a:rPr lang="en-US" baseline="0" dirty="0" smtClean="0"/>
              <a:t> p-series with p=2</a:t>
            </a:r>
          </a:p>
          <a:p>
            <a:r>
              <a:rPr lang="en-US" baseline="0" dirty="0" smtClean="0"/>
              <a:t>Greater than p-series with p=1 (looks a lot like “silver”)</a:t>
            </a:r>
          </a:p>
          <a:p>
            <a:r>
              <a:rPr lang="en-US" baseline="0" dirty="0" smtClean="0"/>
              <a:t>Broken up into a p-series w/ p=.5 &amp; a p-series w/ p=1.5: </a:t>
            </a:r>
            <a:r>
              <a:rPr lang="en-US" baseline="0" dirty="0" err="1" smtClean="0"/>
              <a:t>Div+Conv</a:t>
            </a:r>
            <a:r>
              <a:rPr lang="en-US" baseline="0" dirty="0" smtClean="0"/>
              <a:t>=</a:t>
            </a:r>
            <a:r>
              <a:rPr lang="en-US" baseline="0" dirty="0" err="1" smtClean="0"/>
              <a:t>Div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0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Or, compare to 1/n^2, which is a convergent p-series</a:t>
            </a:r>
            <a:r>
              <a:rPr lang="en-US" baseline="0" dirty="0" smtClean="0"/>
              <a:t> (p&gt;1)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4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1295401"/>
            <a:ext cx="4724400" cy="23050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886200"/>
            <a:ext cx="472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7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5263"/>
            <a:ext cx="705485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8938" y="1519238"/>
            <a:ext cx="4116387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519238"/>
            <a:ext cx="4116388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50113" y="6524625"/>
            <a:ext cx="14509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6BCED-E8C4-4053-8DF1-B8EF549A0A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/58</a:t>
            </a:r>
          </a:p>
        </p:txBody>
      </p:sp>
    </p:spTree>
    <p:extLst>
      <p:ext uri="{BB962C8B-B14F-4D97-AF65-F5344CB8AC3E}">
        <p14:creationId xmlns:p14="http://schemas.microsoft.com/office/powerpoint/2010/main" val="229519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1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75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1298575"/>
            <a:ext cx="8347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151C77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rgbClr val="151C77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 smtClean="0">
                <a:solidFill>
                  <a:schemeClr val="tx1"/>
                </a:solidFill>
                <a:latin typeface="Century Schoolbook" pitchFamily="18" charset="0"/>
              </a:rPr>
              <a:t>l</a:t>
            </a:r>
            <a:r>
              <a:rPr lang="en-US" sz="1600" b="1" i="1" dirty="0" smtClean="0">
                <a:solidFill>
                  <a:schemeClr val="tx1"/>
                </a:solidFill>
                <a:latin typeface="Century Schoolbook" pitchFamily="18" charset="0"/>
              </a:rPr>
              <a:t> e </a:t>
            </a: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n c e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>
            <a:off x="388938" y="11858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1" y="33337"/>
            <a:ext cx="1190175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Series Convergence Strategy 		(11.7)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Divergence Test 	</a:t>
            </a:r>
            <a:r>
              <a:rPr lang="en-US" dirty="0" smtClean="0"/>
              <a:t>			(11.2)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Test p-series or geometric </a:t>
            </a:r>
            <a:r>
              <a:rPr lang="en-US" dirty="0" smtClean="0"/>
              <a:t>			(11.2/3)</a:t>
            </a:r>
          </a:p>
          <a:p>
            <a:pPr lvl="1"/>
            <a:r>
              <a:rPr lang="en-US" dirty="0" smtClean="0"/>
              <a:t>Comparison Test 				(11.4)</a:t>
            </a:r>
          </a:p>
          <a:p>
            <a:pPr lvl="1"/>
            <a:r>
              <a:rPr lang="en-US" dirty="0" smtClean="0"/>
              <a:t>Alternating Series Test 			(11.5)</a:t>
            </a:r>
          </a:p>
          <a:p>
            <a:pPr lvl="1"/>
            <a:r>
              <a:rPr lang="en-US" dirty="0" smtClean="0"/>
              <a:t>Ratio Test 					(11.6)</a:t>
            </a:r>
          </a:p>
          <a:p>
            <a:pPr lvl="1"/>
            <a:r>
              <a:rPr lang="en-US" dirty="0" smtClean="0"/>
              <a:t>Root Test 					(11.6)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Integral Test 	</a:t>
            </a:r>
            <a:r>
              <a:rPr lang="en-US" dirty="0" smtClean="0"/>
              <a:t>				(11.3)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Integral Test Review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7" y="1871662"/>
            <a:ext cx="7231547" cy="2042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96" y="4579161"/>
            <a:ext cx="6704684" cy="1166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317" y="2467156"/>
            <a:ext cx="2033659" cy="9532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75984" y="1401066"/>
            <a:ext cx="340016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Positive, decreasing, &amp; continuous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Test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16" y="2008617"/>
            <a:ext cx="7163554" cy="37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Test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39" y="1797199"/>
            <a:ext cx="6750649" cy="41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Test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84" y="1693683"/>
            <a:ext cx="7497488" cy="41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5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23" y="1821180"/>
            <a:ext cx="1646355" cy="909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59" y="5124901"/>
            <a:ext cx="2766719" cy="1161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659" y="4301760"/>
            <a:ext cx="1772919" cy="823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952" y="2470458"/>
            <a:ext cx="1762352" cy="1038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307" y="3399961"/>
            <a:ext cx="2249690" cy="977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29970" y="1343192"/>
            <a:ext cx="343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comparison or alternating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6" y="3198114"/>
            <a:ext cx="4590542" cy="12519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78" y="4429506"/>
            <a:ext cx="4427242" cy="1251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551" y="2097024"/>
            <a:ext cx="3882155" cy="1333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95" y="1955196"/>
            <a:ext cx="3955488" cy="1451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824" y="3344814"/>
            <a:ext cx="3932792" cy="16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1563469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smtClean="0"/>
              <a:t>Geometric Series:</a:t>
            </a:r>
            <a:endParaRPr lang="en-US" sz="3600" b="1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29000" y="1308127"/>
                <a:ext cx="5667385" cy="1435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</a:rPr>
                        <m:t>𝑎</m:t>
                      </m:r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r>
                        <a:rPr lang="en-US" sz="3200" b="0" i="1" smtClean="0">
                          <a:latin typeface="Cambria Math"/>
                        </a:rPr>
                        <m:t>𝑎𝑟</m:t>
                      </m:r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r>
                        <a:rPr lang="en-US" sz="3200" b="0" i="1" smtClean="0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308127"/>
                <a:ext cx="5667385" cy="143507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0364" y="4369497"/>
                <a:ext cx="2096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1" i="1" u="sng" smtClean="0">
                        <a:latin typeface="Cambria Math"/>
                      </a:rPr>
                      <m:t>𝒑</m:t>
                    </m:r>
                  </m:oMath>
                </a14:m>
                <a:r>
                  <a:rPr lang="en-US" sz="3600" b="1" u="sng" smtClean="0"/>
                  <a:t>-Series:</a:t>
                </a:r>
                <a:endParaRPr lang="en-US" sz="3600" b="1" u="sng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64" y="4369497"/>
                <a:ext cx="2096871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65729" y="3975127"/>
                <a:ext cx="5590698" cy="1435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3200" b="0" i="1" smtClean="0">
                          <a:latin typeface="Cambria Math"/>
                        </a:rPr>
                        <m:t>      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𝑝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𝑝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𝑝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729" y="3975127"/>
                <a:ext cx="5590698" cy="143507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71600" y="2832734"/>
                <a:ext cx="6553200" cy="74866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Converges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𝑎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1−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3200" dirty="0" smtClean="0"/>
                  <a:t> when |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/>
                      </a:rPr>
                      <m:t>r</m:t>
                    </m:r>
                    <m:r>
                      <a:rPr lang="en-US" sz="3200" b="0" i="0" smtClean="0">
                        <a:latin typeface="Cambria Math" charset="0"/>
                        <a:ea typeface="Cambria Math"/>
                      </a:rPr>
                      <m:t>|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&lt;1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832734"/>
                <a:ext cx="6553200" cy="7486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79914" y="5562600"/>
                <a:ext cx="4136571" cy="58477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smtClean="0"/>
                  <a:t>Converges when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𝑝</m:t>
                    </m:r>
                    <m:r>
                      <a:rPr lang="en-US" sz="3200" b="0" i="1" smtClean="0">
                        <a:latin typeface="Cambria Math"/>
                      </a:rPr>
                      <m:t>&gt;1</m:t>
                    </m:r>
                  </m:oMath>
                </a14:m>
                <a:endParaRPr lang="en-US" sz="32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914" y="5562600"/>
                <a:ext cx="413657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152400" y="38862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03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9774" y="91543"/>
            <a:ext cx="67818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399"/>
                </a:solidFill>
                <a:latin typeface="Verdana" pitchFamily="34" charset="0"/>
              </a:rPr>
              <a:t>Math 152</a:t>
            </a:r>
            <a:endParaRPr lang="en-US" dirty="0" smtClean="0">
              <a:solidFill>
                <a:srgbClr val="003399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121990"/>
              </p:ext>
            </p:extLst>
          </p:nvPr>
        </p:nvGraphicFramePr>
        <p:xfrm>
          <a:off x="1438728" y="1549400"/>
          <a:ext cx="6324600" cy="2240280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3581400"/>
                <a:gridCol w="1600200"/>
              </a:tblGrid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Lesson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Topic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Reading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2000" b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endParaRPr lang="en-US" sz="2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2000" b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Testing Series</a:t>
                      </a:r>
                      <a:endParaRPr lang="en-US" sz="2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2000" b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11.3/11.7</a:t>
                      </a:r>
                      <a:endParaRPr lang="en-US" sz="2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Comparison tests/alternating series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11.4/11.5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29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Absolute Convergence, Ratio &amp; Root Tests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11.6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360714" y="2373085"/>
            <a:ext cx="6457046" cy="762001"/>
          </a:xfrm>
          <a:prstGeom prst="roundRect">
            <a:avLst/>
          </a:prstGeom>
          <a:solidFill>
            <a:srgbClr val="9BBB59">
              <a:alpha val="3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59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Objectives:</a:t>
            </a:r>
          </a:p>
          <a:p>
            <a:r>
              <a:rPr lang="en-US" sz="2000" dirty="0"/>
              <a:t>Understand difference between </a:t>
            </a:r>
            <a:r>
              <a:rPr lang="en-US" sz="2000" b="1" dirty="0"/>
              <a:t>COMPARISON TEST </a:t>
            </a:r>
            <a:r>
              <a:rPr lang="en-US" sz="2000" dirty="0"/>
              <a:t>&amp; </a:t>
            </a:r>
            <a:r>
              <a:rPr lang="en-US" sz="2000" b="1" dirty="0"/>
              <a:t>LIMIT COMPARISON TEST</a:t>
            </a:r>
            <a:r>
              <a:rPr lang="en-US" sz="2000" dirty="0"/>
              <a:t>	</a:t>
            </a:r>
          </a:p>
          <a:p>
            <a:r>
              <a:rPr lang="en-US" sz="2000" dirty="0"/>
              <a:t>Use </a:t>
            </a:r>
            <a:r>
              <a:rPr lang="en-US" sz="2000" b="1" dirty="0"/>
              <a:t>Comparison, Limit Comparison, &amp; Alternating Series Tests </a:t>
            </a:r>
            <a:r>
              <a:rPr lang="en-US" sz="2000" dirty="0"/>
              <a:t>to prove convergence	</a:t>
            </a:r>
          </a:p>
          <a:p>
            <a:r>
              <a:rPr lang="en-US" sz="2000" dirty="0"/>
              <a:t>Understand convergence/divergence of a series as it relates to the behavior of the series "in the long run"			</a:t>
            </a:r>
          </a:p>
        </p:txBody>
      </p:sp>
    </p:spTree>
    <p:extLst>
      <p:ext uri="{BB962C8B-B14F-4D97-AF65-F5344CB8AC3E}">
        <p14:creationId xmlns:p14="http://schemas.microsoft.com/office/powerpoint/2010/main" val="298160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Test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30059" y="4050587"/>
                <a:ext cx="2887522" cy="126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+4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+3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59" y="4050587"/>
                <a:ext cx="2887522" cy="1267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7" descr="Picture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23" y="1624674"/>
            <a:ext cx="8522906" cy="131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0196" y="3317012"/>
            <a:ext cx="4657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Does the following series converge?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300748" y="5589639"/>
            <a:ext cx="394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could we compare it to?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53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144305" y="1613794"/>
                <a:ext cx="2887522" cy="126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/>
                                </a:rPr>
                                <m:t>+4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+3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305" y="1613794"/>
                <a:ext cx="2887522" cy="126714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56" y="3043164"/>
            <a:ext cx="4251051" cy="110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265" y="4417059"/>
            <a:ext cx="3222631" cy="90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04109" y="5684619"/>
            <a:ext cx="4014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p-series with p &gt; 1, convergent; therefore, the original is convergent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1" y="2917104"/>
            <a:ext cx="4094795" cy="309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48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The Comparison Tests</a:t>
            </a:r>
          </a:p>
        </p:txBody>
      </p:sp>
      <p:pic>
        <p:nvPicPr>
          <p:cNvPr id="153607" name="Picture 7" descr="Pictur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06" y="2328196"/>
            <a:ext cx="8027987" cy="20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0805" y="5106686"/>
            <a:ext cx="80279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Test the series 	             for convergence or divergence.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62" y="5003017"/>
            <a:ext cx="1225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Example</a:t>
            </a:r>
            <a:endParaRPr lang="en-US" alt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867697"/>
          </a:xfrm>
          <a:noFill/>
        </p:spPr>
        <p:txBody>
          <a:bodyPr/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Test the series 	       </a:t>
            </a:r>
            <a:r>
              <a:rPr lang="en-US" altLang="en-US" sz="2400" dirty="0" smtClean="0"/>
              <a:t>      for </a:t>
            </a:r>
            <a:r>
              <a:rPr lang="en-US" altLang="en-US" sz="2400" dirty="0"/>
              <a:t>convergence or divergence.</a:t>
            </a:r>
          </a:p>
          <a:p>
            <a:pPr marL="0" indent="0">
              <a:buNone/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/>
          </a:p>
        </p:txBody>
      </p:sp>
      <p:pic>
        <p:nvPicPr>
          <p:cNvPr id="1454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3" y="1221582"/>
            <a:ext cx="1225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39" y="2572544"/>
            <a:ext cx="31908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1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80"/>
          <a:stretch>
            <a:fillRect/>
          </a:stretch>
        </p:blipFill>
        <p:spPr bwMode="auto">
          <a:xfrm>
            <a:off x="2738437" y="3367049"/>
            <a:ext cx="877888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1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t="-13046" r="60655"/>
          <a:stretch>
            <a:fillRect/>
          </a:stretch>
        </p:blipFill>
        <p:spPr bwMode="auto">
          <a:xfrm>
            <a:off x="3853836" y="3382565"/>
            <a:ext cx="2047875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2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2" r="38290"/>
          <a:stretch>
            <a:fillRect/>
          </a:stretch>
        </p:blipFill>
        <p:spPr bwMode="auto">
          <a:xfrm>
            <a:off x="6139222" y="3418284"/>
            <a:ext cx="16732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8" r="13812"/>
          <a:stretch>
            <a:fillRect/>
          </a:stretch>
        </p:blipFill>
        <p:spPr bwMode="auto">
          <a:xfrm>
            <a:off x="3867150" y="4222758"/>
            <a:ext cx="1836738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47" r="-1082"/>
          <a:stretch>
            <a:fillRect/>
          </a:stretch>
        </p:blipFill>
        <p:spPr bwMode="auto">
          <a:xfrm>
            <a:off x="6006486" y="4238038"/>
            <a:ext cx="104140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2436" y="5162091"/>
            <a:ext cx="8234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/>
              <a:t>Since this limit exists and </a:t>
            </a:r>
            <a:r>
              <a:rPr lang="en-US" altLang="en-US" dirty="0">
                <a:sym typeface="Symbol" charset="2"/>
              </a:rPr>
              <a:t></a:t>
            </a:r>
            <a:r>
              <a:rPr lang="en-US" altLang="en-US" dirty="0"/>
              <a:t> 1/2</a:t>
            </a:r>
            <a:r>
              <a:rPr lang="en-US" altLang="en-US" i="1" baseline="30000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is a convergent geometric series, the given series converges by the Limit Comparison Test.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608" y="21630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dirty="0">
                <a:solidFill>
                  <a:srgbClr val="00ADEF"/>
                </a:solidFill>
              </a:rPr>
              <a:t>Solution</a:t>
            </a:r>
            <a:r>
              <a:rPr lang="en-US" altLang="en-US" sz="2400" dirty="0" smtClean="0">
                <a:solidFill>
                  <a:srgbClr val="00ADEF"/>
                </a:solidFill>
              </a:rPr>
              <a:t>:</a:t>
            </a:r>
            <a:endParaRPr lang="en-US" altLang="en-US" sz="2400" dirty="0">
              <a:solidFill>
                <a:srgbClr val="00AD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Alternating Series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24" y="1262107"/>
            <a:ext cx="5749925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92" y="2066969"/>
            <a:ext cx="6370638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5" descr="Picture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09" y="2809446"/>
            <a:ext cx="7367003" cy="271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11830" y="5520312"/>
            <a:ext cx="6398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the abs of the </a:t>
            </a:r>
            <a:r>
              <a:rPr lang="en-US" sz="2400" b="1" i="1" dirty="0" smtClean="0"/>
              <a:t>sequence</a:t>
            </a:r>
            <a:r>
              <a:rPr lang="en-US" sz="2400" dirty="0" smtClean="0"/>
              <a:t> </a:t>
            </a:r>
            <a:r>
              <a:rPr lang="en-US" sz="2400" dirty="0" smtClean="0"/>
              <a:t>decrease and limit is </a:t>
            </a:r>
            <a:r>
              <a:rPr lang="en-US" sz="2400" dirty="0" smtClean="0"/>
              <a:t>0, </a:t>
            </a:r>
            <a:endParaRPr lang="en-US" sz="2400" dirty="0" smtClean="0"/>
          </a:p>
          <a:p>
            <a:r>
              <a:rPr lang="en-US" sz="2400" dirty="0" smtClean="0"/>
              <a:t>then </a:t>
            </a:r>
            <a:r>
              <a:rPr lang="en-US" sz="2400" dirty="0" smtClean="0"/>
              <a:t>the series converges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Example</a:t>
            </a:r>
            <a:endParaRPr lang="en-US" altLang="en-US" dirty="0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The alternating harmonic series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satisfies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                       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</a:t>
            </a:r>
            <a:r>
              <a:rPr lang="en-US" altLang="en-US" sz="2400" i="1" dirty="0" err="1"/>
              <a:t>b</a:t>
            </a:r>
            <a:r>
              <a:rPr lang="en-US" altLang="en-US" sz="2400" i="1" baseline="-25000" dirty="0" err="1"/>
              <a:t>n</a:t>
            </a:r>
            <a:r>
              <a:rPr lang="en-US" altLang="en-US" sz="2400" i="1" baseline="-25000" dirty="0"/>
              <a:t> </a:t>
            </a:r>
            <a:r>
              <a:rPr lang="en-US" altLang="en-US" sz="2400" baseline="-25000" dirty="0"/>
              <a:t>+ 1</a:t>
            </a:r>
            <a:r>
              <a:rPr lang="en-US" altLang="en-US" sz="2400" dirty="0"/>
              <a:t> &lt; </a:t>
            </a:r>
            <a:r>
              <a:rPr lang="en-US" altLang="en-US" sz="2400" i="1" dirty="0" err="1"/>
              <a:t>b</a:t>
            </a:r>
            <a:r>
              <a:rPr lang="en-US" altLang="en-US" sz="2400" i="1" baseline="-25000" dirty="0" err="1"/>
              <a:t>n</a:t>
            </a:r>
            <a:r>
              <a:rPr lang="en-US" altLang="en-US" sz="2400" i="1" baseline="-25000" dirty="0"/>
              <a:t>   </a:t>
            </a:r>
            <a:endParaRPr lang="en-US" altLang="en-US" sz="24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i="1" baseline="-250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 smtClean="0"/>
              <a:t>                       </a:t>
            </a:r>
            <a:r>
              <a:rPr lang="en-US" altLang="en-US" sz="2400" dirty="0"/>
              <a:t>(ii)</a:t>
            </a:r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i="1" baseline="-250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endParaRPr lang="en-US" altLang="en-US" sz="2400" i="1" baseline="-25000" dirty="0"/>
          </a:p>
          <a:p>
            <a:pPr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sz="2400" dirty="0"/>
              <a:t>so the series is convergent by the Alternating Series Test.</a:t>
            </a:r>
          </a:p>
        </p:txBody>
      </p:sp>
      <p:pic>
        <p:nvPicPr>
          <p:cNvPr id="138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73300"/>
            <a:ext cx="4332288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82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/>
          <a:stretch>
            <a:fillRect/>
          </a:stretch>
        </p:blipFill>
        <p:spPr bwMode="auto">
          <a:xfrm>
            <a:off x="2819400" y="4512932"/>
            <a:ext cx="2743200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6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4B76266F87994DAA66D0D54D58D7A7" ma:contentTypeVersion="2" ma:contentTypeDescription="Create a new document." ma:contentTypeScope="" ma:versionID="459a7a021d7de9d1dff5a1bbf9ea6975">
  <xsd:schema xmlns:xsd="http://www.w3.org/2001/XMLSchema" xmlns:xs="http://www.w3.org/2001/XMLSchema" xmlns:p="http://schemas.microsoft.com/office/2006/metadata/properties" xmlns:ns2="e1f6cb1f-7c95-4a72-8369-b6b5464bd620" targetNamespace="http://schemas.microsoft.com/office/2006/metadata/properties" ma:root="true" ma:fieldsID="1c4a8882a4f9d870f8b4faca1aea1098" ns2:_="">
    <xsd:import namespace="e1f6cb1f-7c95-4a72-8369-b6b5464bd62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6cb1f-7c95-4a72-8369-b6b5464bd6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1f6cb1f-7c95-4a72-8369-b6b5464bd620">WNAA5TKYMJS6-322-55</_dlc_DocId>
    <_dlc_DocIdUrl xmlns="e1f6cb1f-7c95-4a72-8369-b6b5464bd620">
      <Url>https://eis.usafa.edu/academics/math/DFMS_Course_Sites/Fall_2014_Courses/Math_152/_layouts/DocIdRedir.aspx?ID=WNAA5TKYMJS6-322-55</Url>
      <Description>WNAA5TKYMJS6-322-55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71735368-45D0-43DE-A5F7-D095860C4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6cb1f-7c95-4a72-8369-b6b5464bd6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335198-23E3-4D4E-9501-08533706BE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62D97E-C9E4-489E-8A5B-E53CBB543224}">
  <ds:schemaRefs>
    <ds:schemaRef ds:uri="http://schemas.microsoft.com/office/infopath/2007/PartnerControls"/>
    <ds:schemaRef ds:uri="http://schemas.microsoft.com/office/2006/metadata/properties"/>
    <ds:schemaRef ds:uri="e1f6cb1f-7c95-4a72-8369-b6b5464bd620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2FD62FAF-F34B-4978-8D8B-76F4B457565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48628</TotalTime>
  <Words>371</Words>
  <Application>Microsoft Office PowerPoint</Application>
  <PresentationFormat>On-screen Show (4:3)</PresentationFormat>
  <Paragraphs>82</Paragraphs>
  <Slides>16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Road ahead</vt:lpstr>
      <vt:lpstr>Review</vt:lpstr>
      <vt:lpstr>Math 152</vt:lpstr>
      <vt:lpstr>Comparison Test</vt:lpstr>
      <vt:lpstr>Example</vt:lpstr>
      <vt:lpstr>The Comparison Tests</vt:lpstr>
      <vt:lpstr>Example</vt:lpstr>
      <vt:lpstr>Alternating Series</vt:lpstr>
      <vt:lpstr>Example</vt:lpstr>
      <vt:lpstr>Integral Test Review</vt:lpstr>
      <vt:lpstr>Integral Test Review</vt:lpstr>
      <vt:lpstr>Integral Test Review</vt:lpstr>
      <vt:lpstr>Integral Test Review</vt:lpstr>
      <vt:lpstr>Desk Work</vt:lpstr>
      <vt:lpstr>Answers</vt:lpstr>
      <vt:lpstr>PowerPoint Presentation</vt:lpstr>
    </vt:vector>
  </TitlesOfParts>
  <Company>USAFA/DFMS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M142 - Section 6.2 Constructing Antiderivatives Analytically</dc:title>
  <dc:subject>Spring 2013 - M142 - Section 6.2</dc:subject>
  <dc:creator>Thomas.Fulton@usafa.edu</dc:creator>
  <cp:lastModifiedBy>Walchko Kevin J MAJ USAF USAFA CW/CWT</cp:lastModifiedBy>
  <cp:revision>369</cp:revision>
  <cp:lastPrinted>2015-04-06T18:24:15Z</cp:lastPrinted>
  <dcterms:created xsi:type="dcterms:W3CDTF">2012-07-23T15:58:59Z</dcterms:created>
  <dcterms:modified xsi:type="dcterms:W3CDTF">2015-04-06T18:24:19Z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0x010100474B76266F87994DAA66D0D54D58D7A7</vt:lpwstr>
  </property>
  <property fmtid="{D5CDD505-2E9C-101B-9397-08002B2CF9AE}" pid="3" name="_dlc_DocIdItemGuid">
    <vt:lpwstr>c4eb1fe6-1268-46e6-8415-3e601847082d</vt:lpwstr>
  </property>
</Properties>
</file>